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8" r:id="rId3"/>
    <p:sldId id="259" r:id="rId4"/>
    <p:sldId id="268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591" autoAdjust="0"/>
  </p:normalViewPr>
  <p:slideViewPr>
    <p:cSldViewPr>
      <p:cViewPr varScale="1">
        <p:scale>
          <a:sx n="57" d="100"/>
          <a:sy n="57" d="100"/>
        </p:scale>
        <p:origin x="-1767" y="-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EB161-BBED-4931-96B9-C51515B0E184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101AF-CA08-4DDC-9D50-0102A8E04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351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smtClean="0">
              <a:latin typeface="Arial" charset="0"/>
            </a:endParaRPr>
          </a:p>
          <a:p>
            <a:endParaRPr lang="en-GB" altLang="en-US" smtClean="0">
              <a:latin typeface="Arial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07125A8-319C-4BF7-AFAD-0D96605CA054}" type="slidenum">
              <a:rPr lang="en-GB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  <p:sp>
        <p:nvSpPr>
          <p:cNvPr id="18437" name="TextBox 2"/>
          <p:cNvSpPr txBox="1">
            <a:spLocks noChangeArrowheads="1"/>
          </p:cNvSpPr>
          <p:nvPr/>
        </p:nvSpPr>
        <p:spPr bwMode="auto">
          <a:xfrm>
            <a:off x="704699" y="4737976"/>
            <a:ext cx="5085043" cy="368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en-US" sz="1600"/>
              <a:t>Flexible agenda-</a:t>
            </a:r>
          </a:p>
          <a:p>
            <a:pPr eaLnBrk="1" hangingPunct="1">
              <a:spcBef>
                <a:spcPct val="20000"/>
              </a:spcBef>
            </a:pPr>
            <a:r>
              <a:rPr lang="en-GB" altLang="en-US" sz="1600"/>
              <a:t>Focus on ambition and vision for future models of delivery</a:t>
            </a:r>
          </a:p>
          <a:p>
            <a:pPr eaLnBrk="1" hangingPunct="1">
              <a:spcBef>
                <a:spcPct val="20000"/>
              </a:spcBef>
            </a:pPr>
            <a:r>
              <a:rPr lang="en-GB" altLang="en-US" sz="1600"/>
              <a:t>Focus on frail elderly at this session with a recognition of interdependencies and requirements for integration across wider population </a:t>
            </a:r>
          </a:p>
          <a:p>
            <a:pPr eaLnBrk="1" hangingPunct="1">
              <a:spcBef>
                <a:spcPct val="20000"/>
              </a:spcBef>
            </a:pPr>
            <a:endParaRPr lang="en-GB" altLang="en-US" sz="1600"/>
          </a:p>
          <a:p>
            <a:pPr eaLnBrk="1" hangingPunct="1">
              <a:spcBef>
                <a:spcPct val="20000"/>
              </a:spcBef>
            </a:pPr>
            <a:endParaRPr lang="en-GB" altLang="en-US" sz="1600"/>
          </a:p>
          <a:p>
            <a:pPr eaLnBrk="1" hangingPunct="1">
              <a:spcBef>
                <a:spcPct val="20000"/>
              </a:spcBef>
            </a:pPr>
            <a:r>
              <a:rPr lang="en-GB" altLang="en-US" sz="1600"/>
              <a:t>Business discussion requirements in relation to BCF – Budget and business cases</a:t>
            </a:r>
          </a:p>
          <a:p>
            <a:pPr eaLnBrk="1" hangingPunct="1">
              <a:spcBef>
                <a:spcPct val="20000"/>
              </a:spcBef>
            </a:pPr>
            <a:endParaRPr lang="en-GB" altLang="en-US" sz="1600"/>
          </a:p>
          <a:p>
            <a:pPr eaLnBrk="1" hangingPunct="1">
              <a:spcBef>
                <a:spcPct val="20000"/>
              </a:spcBef>
            </a:pPr>
            <a:endParaRPr lang="en-GB" altLang="en-US" sz="1600"/>
          </a:p>
          <a:p>
            <a:pPr eaLnBrk="1" hangingPunct="1">
              <a:spcBef>
                <a:spcPct val="20000"/>
              </a:spcBef>
            </a:pPr>
            <a:endParaRPr lang="en-GB" altLang="en-US" sz="16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GB" altLang="en-US" dirty="0" smtClean="0">
                <a:latin typeface="Arial" charset="0"/>
              </a:rPr>
              <a:t>Consultation </a:t>
            </a:r>
            <a:r>
              <a:rPr lang="en-GB" altLang="en-US" dirty="0" smtClean="0">
                <a:latin typeface="Arial" charset="0"/>
              </a:rPr>
              <a:t>rates increased by 11% since 2010. per person from 7.6 to 8.3.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CE709B8-00D1-4271-8AAB-879AE7246575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>
                <a:latin typeface="Arial" charset="0"/>
              </a:rPr>
              <a:t>Sustainability + </a:t>
            </a:r>
            <a:r>
              <a:rPr lang="en-US" altLang="en-US" dirty="0" smtClean="0">
                <a:latin typeface="Arial" charset="0"/>
              </a:rPr>
              <a:t>Transformation</a:t>
            </a:r>
            <a:endParaRPr lang="en-US" altLang="en-US" dirty="0" smtClean="0">
              <a:latin typeface="Arial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FF44709-5531-46F3-B694-5286BF64EA60}" type="slidenum">
              <a:rPr lang="en-GB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B29DE87-0AD8-43DA-8D7C-E846376B1880}" type="slidenum">
              <a:rPr lang="en-GB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48546DB-ADF8-499E-B95A-2752C41473AA}" type="slidenum">
              <a:rPr lang="en-GB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n-GB" alt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149-09F6-49AE-BB35-42F74A1A484E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9431-085F-43AF-A45B-F8DDA0B7C8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149-09F6-49AE-BB35-42F74A1A484E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9431-085F-43AF-A45B-F8DDA0B7C8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149-09F6-49AE-BB35-42F74A1A484E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9431-085F-43AF-A45B-F8DDA0B7C87E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149-09F6-49AE-BB35-42F74A1A484E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9431-085F-43AF-A45B-F8DDA0B7C87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149-09F6-49AE-BB35-42F74A1A484E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9431-085F-43AF-A45B-F8DDA0B7C8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149-09F6-49AE-BB35-42F74A1A484E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9431-085F-43AF-A45B-F8DDA0B7C87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149-09F6-49AE-BB35-42F74A1A484E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9431-085F-43AF-A45B-F8DDA0B7C8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149-09F6-49AE-BB35-42F74A1A484E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9431-085F-43AF-A45B-F8DDA0B7C8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149-09F6-49AE-BB35-42F74A1A484E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9431-085F-43AF-A45B-F8DDA0B7C87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149-09F6-49AE-BB35-42F74A1A484E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9431-085F-43AF-A45B-F8DDA0B7C87E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149-09F6-49AE-BB35-42F74A1A484E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59431-085F-43AF-A45B-F8DDA0B7C87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8238149-09F6-49AE-BB35-42F74A1A484E}" type="datetimeFigureOut">
              <a:rPr lang="en-GB" smtClean="0"/>
              <a:t>06/06/2016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8E59431-085F-43AF-A45B-F8DDA0B7C87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General Practice 5 year Forward View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5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755576" y="1988840"/>
            <a:ext cx="7535863" cy="4527550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</a:pPr>
            <a:endParaRPr lang="en-GB" altLang="en-US" sz="2400" dirty="0" smtClean="0"/>
          </a:p>
          <a:p>
            <a:pPr>
              <a:buClr>
                <a:srgbClr val="FF0000"/>
              </a:buClr>
            </a:pPr>
            <a:r>
              <a:rPr lang="en-GB" altLang="en-US" sz="2400" dirty="0" smtClean="0"/>
              <a:t>The General Practice Five Year Forward View was published on 21 April 2016 by NHS England.</a:t>
            </a:r>
          </a:p>
          <a:p>
            <a:pPr>
              <a:buClr>
                <a:srgbClr val="FF0000"/>
              </a:buClr>
            </a:pPr>
            <a:r>
              <a:rPr lang="en-GB" altLang="en-US" sz="2400" dirty="0" smtClean="0"/>
              <a:t>The document lays out the strategic direction, through significant national investment and commitment in targeted areas.</a:t>
            </a:r>
          </a:p>
          <a:p>
            <a:pPr>
              <a:buClr>
                <a:srgbClr val="FF0000"/>
              </a:buClr>
            </a:pPr>
            <a:r>
              <a:rPr lang="en-GB" altLang="en-US" sz="2400" dirty="0" smtClean="0"/>
              <a:t>Intention is to stabilise and strengthen the general practice landscape.</a:t>
            </a:r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806159" cy="968375"/>
          </a:xfrm>
        </p:spPr>
        <p:txBody>
          <a:bodyPr>
            <a:normAutofit fontScale="90000"/>
          </a:bodyPr>
          <a:lstStyle/>
          <a:p>
            <a:r>
              <a:rPr lang="en-GB" altLang="en-US" b="1" dirty="0" smtClean="0"/>
              <a:t>The General Practice Five Year Forward View </a:t>
            </a:r>
          </a:p>
        </p:txBody>
      </p:sp>
    </p:spTree>
    <p:extLst>
      <p:ext uri="{BB962C8B-B14F-4D97-AF65-F5344CB8AC3E}">
        <p14:creationId xmlns:p14="http://schemas.microsoft.com/office/powerpoint/2010/main" val="391751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3450696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r>
              <a:rPr lang="en-GB" altLang="en-US" sz="1800" dirty="0" smtClean="0"/>
              <a:t>“Face-to-face consultations in general practice rose three times faster than the GP workforce over the five years to 2014/15, according to research by the King's Fund. This offers a fresh insight into the scale of the crisis facing the profession.”</a:t>
            </a:r>
          </a:p>
          <a:p>
            <a:pPr marL="0" indent="0">
              <a:buFont typeface="Wingdings" pitchFamily="2" charset="2"/>
              <a:buNone/>
            </a:pPr>
            <a:endParaRPr lang="en-GB" altLang="en-US" sz="1800" dirty="0" smtClean="0"/>
          </a:p>
          <a:p>
            <a:pPr marL="0" indent="0">
              <a:buFont typeface="Wingdings" pitchFamily="2" charset="2"/>
              <a:buNone/>
            </a:pPr>
            <a:r>
              <a:rPr lang="en-GB" altLang="en-US" sz="1800" dirty="0" smtClean="0"/>
              <a:t>“Rising patient expectations and transfer of work from hospitals into the community have added to the pressure on GPs at a time when the proportion of NHS funding spent on the profession has slumped to below 8% - </a:t>
            </a:r>
            <a:r>
              <a:rPr lang="en-GB" altLang="en-US" sz="1800" dirty="0"/>
              <a:t>King's Fund researchers </a:t>
            </a:r>
            <a:r>
              <a:rPr lang="en-GB" altLang="en-US" sz="1800" dirty="0" smtClean="0"/>
              <a:t>found that this was the lowest share in a decade - By 2014/15, GP income had fallen to its lowest level in real terms since 2002/3, they reported”</a:t>
            </a:r>
          </a:p>
          <a:p>
            <a:pPr marL="0" indent="0">
              <a:buFont typeface="Wingdings" pitchFamily="2" charset="2"/>
              <a:buNone/>
            </a:pPr>
            <a:endParaRPr lang="en-GB" altLang="en-US" sz="1800" b="1" dirty="0" smtClean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102600" cy="990600"/>
          </a:xfrm>
        </p:spPr>
        <p:txBody>
          <a:bodyPr>
            <a:normAutofit/>
          </a:bodyPr>
          <a:lstStyle/>
          <a:p>
            <a:r>
              <a:rPr lang="en-GB" altLang="en-US" b="1" dirty="0" smtClean="0"/>
              <a:t>Pressures in General Practice</a:t>
            </a:r>
          </a:p>
        </p:txBody>
      </p:sp>
    </p:spTree>
    <p:extLst>
      <p:ext uri="{BB962C8B-B14F-4D97-AF65-F5344CB8AC3E}">
        <p14:creationId xmlns:p14="http://schemas.microsoft.com/office/powerpoint/2010/main" val="4666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Migration of Resources 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136368"/>
              </p:ext>
            </p:extLst>
          </p:nvPr>
        </p:nvGraphicFramePr>
        <p:xfrm>
          <a:off x="2339752" y="3789040"/>
          <a:ext cx="4838937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79"/>
                <a:gridCol w="1612979"/>
                <a:gridCol w="1612979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Sept 2009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Sept 2015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GP’s WTE ex</a:t>
                      </a:r>
                      <a:r>
                        <a:rPr lang="en-GB" baseline="0" dirty="0" smtClean="0"/>
                        <a:t> locums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36005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34055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Consultants (in DPH’s)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35010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42903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b="1" dirty="0"/>
              <a:t>Doctor Numbers </a:t>
            </a:r>
            <a:r>
              <a:rPr lang="en-GB" altLang="en-US" dirty="0" smtClean="0"/>
              <a:t>(HSCIC - </a:t>
            </a:r>
            <a:r>
              <a:rPr lang="en-GB" altLang="en-US" sz="1400" i="1" dirty="0" smtClean="0"/>
              <a:t>Health </a:t>
            </a:r>
            <a:r>
              <a:rPr lang="en-GB" altLang="en-US" sz="1400" i="1" dirty="0"/>
              <a:t>and Social Care Information Centre</a:t>
            </a:r>
            <a:r>
              <a:rPr lang="en-GB" altLang="en-US" dirty="0"/>
              <a:t>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8512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23528" y="2708920"/>
            <a:ext cx="8640763" cy="3849886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en-GB" sz="2000" dirty="0" smtClean="0">
                <a:ea typeface="Calibri"/>
                <a:cs typeface="Times New Roman"/>
              </a:rPr>
              <a:t>Recurrent funding to increase by an estimated £2.4 billion a year by 2020/21. This means that investment will rise from £9.6 billion a year in 2015/16 to over £12 billion a year by 2020/21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en-GB" sz="2000" dirty="0" smtClean="0">
                <a:ea typeface="Calibri"/>
                <a:cs typeface="Times New Roman"/>
              </a:rPr>
              <a:t>Plus £500 million Sustainability and Transformation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en-GB" sz="2000" dirty="0" smtClean="0">
                <a:ea typeface="Calibri"/>
                <a:cs typeface="Times New Roman"/>
              </a:rPr>
              <a:t>Plus - Care closer to home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en-GB" sz="2000" dirty="0" smtClean="0">
                <a:ea typeface="Calibri"/>
                <a:cs typeface="Times New Roman"/>
              </a:rPr>
              <a:t>A new funding formula to better reflect practice workload, including deprivation and rurality</a:t>
            </a:r>
            <a:endParaRPr lang="en-GB" sz="20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  <a:defRPr/>
            </a:pPr>
            <a:r>
              <a:rPr lang="en-GB" sz="2000" dirty="0" smtClean="0">
                <a:ea typeface="Calibri"/>
                <a:cs typeface="Times New Roman"/>
              </a:rPr>
              <a:t>Tackle indemnity costs in general practice by July 2016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Symbol"/>
              <a:buChar char=""/>
              <a:defRPr/>
            </a:pPr>
            <a:r>
              <a:rPr lang="en-GB" sz="2000" dirty="0" smtClean="0">
                <a:ea typeface="Calibri"/>
                <a:cs typeface="Times New Roman"/>
              </a:rPr>
              <a:t>Capital investment £900 million</a:t>
            </a:r>
            <a:endParaRPr lang="en-GB" sz="2000" dirty="0">
              <a:ea typeface="Calibri"/>
              <a:cs typeface="Times New Roman"/>
            </a:endParaRP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535863" cy="679450"/>
          </a:xfrm>
        </p:spPr>
        <p:txBody>
          <a:bodyPr>
            <a:normAutofit fontScale="90000"/>
          </a:bodyPr>
          <a:lstStyle/>
          <a:p>
            <a:r>
              <a:rPr lang="en-GB" altLang="en-US" b="1" dirty="0" smtClean="0"/>
              <a:t>Investment</a:t>
            </a:r>
          </a:p>
        </p:txBody>
      </p:sp>
    </p:spTree>
    <p:extLst>
      <p:ext uri="{BB962C8B-B14F-4D97-AF65-F5344CB8AC3E}">
        <p14:creationId xmlns:p14="http://schemas.microsoft.com/office/powerpoint/2010/main" val="2329016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79512" y="2348880"/>
            <a:ext cx="8640763" cy="436574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000" dirty="0"/>
              <a:t>Double the growth rate in GPs, through new incentives for training, recruitment, retention and return to practice</a:t>
            </a:r>
          </a:p>
          <a:p>
            <a:pPr>
              <a:defRPr/>
            </a:pPr>
            <a:r>
              <a:rPr lang="en-GB" sz="2000" dirty="0"/>
              <a:t>Aiming to add a further 5,000 GPs in the next 5 years </a:t>
            </a:r>
            <a:endParaRPr lang="en-GB" sz="2000" dirty="0" smtClean="0"/>
          </a:p>
          <a:p>
            <a:pPr>
              <a:defRPr/>
            </a:pPr>
            <a:r>
              <a:rPr lang="en-GB" sz="2000" dirty="0" smtClean="0"/>
              <a:t>Targeted </a:t>
            </a:r>
            <a:r>
              <a:rPr lang="en-GB" sz="2000" dirty="0"/>
              <a:t>£20,000 bursaries in areas that find it difficult to recruit into GP trainee posts </a:t>
            </a:r>
            <a:endParaRPr lang="en-GB" sz="2000" dirty="0" smtClean="0"/>
          </a:p>
          <a:p>
            <a:pPr>
              <a:defRPr/>
            </a:pPr>
            <a:r>
              <a:rPr lang="en-GB" sz="2000" dirty="0" smtClean="0"/>
              <a:t>Attract </a:t>
            </a:r>
            <a:r>
              <a:rPr lang="en-GB" sz="2000" dirty="0"/>
              <a:t>and retain at least 500 extra GPs back to English general practice by simplifying this process and using financial incentives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GB" altLang="en-US" dirty="0" smtClean="0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535863" cy="979488"/>
          </a:xfrm>
        </p:spPr>
        <p:txBody>
          <a:bodyPr/>
          <a:lstStyle/>
          <a:p>
            <a:r>
              <a:rPr lang="en-GB" altLang="en-US" b="1" dirty="0" smtClean="0"/>
              <a:t>Workforce (1)</a:t>
            </a:r>
          </a:p>
        </p:txBody>
      </p:sp>
    </p:spTree>
    <p:extLst>
      <p:ext uri="{BB962C8B-B14F-4D97-AF65-F5344CB8AC3E}">
        <p14:creationId xmlns:p14="http://schemas.microsoft.com/office/powerpoint/2010/main" val="71215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 txBox="1">
            <a:spLocks noChangeArrowheads="1"/>
          </p:cNvSpPr>
          <p:nvPr/>
        </p:nvSpPr>
        <p:spPr bwMode="auto">
          <a:xfrm>
            <a:off x="1403648" y="404664"/>
            <a:ext cx="676751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FC1B23"/>
              </a:buClr>
              <a:buSzPct val="80000"/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C1B23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C1B23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C1B23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C1B23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C1B23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C1B23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C1B23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C1B23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tx2"/>
                </a:solidFill>
              </a:rPr>
              <a:t>Workload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763091" y="2420888"/>
            <a:ext cx="8048625" cy="367240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en-US" sz="1800" dirty="0" smtClean="0">
                <a:cs typeface="Arial" charset="0"/>
              </a:rPr>
              <a:t>New four year £40 million practice resilience programme to support struggling practices</a:t>
            </a:r>
          </a:p>
          <a:p>
            <a:pPr>
              <a:defRPr/>
            </a:pPr>
            <a:r>
              <a:rPr lang="en-GB" altLang="en-US" sz="1800" dirty="0" smtClean="0">
                <a:cs typeface="Arial" charset="0"/>
              </a:rPr>
              <a:t>Changes to streamline the Care Quality Commission inspection regime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GB" altLang="en-US" sz="1800" dirty="0" smtClean="0">
                <a:cs typeface="Arial" charset="0"/>
              </a:rPr>
              <a:t> (up to 5 yearly inspections for good/outstanding rating)</a:t>
            </a:r>
          </a:p>
          <a:p>
            <a:pPr>
              <a:defRPr/>
            </a:pPr>
            <a:r>
              <a:rPr lang="en-GB" altLang="en-US" sz="1800" dirty="0" smtClean="0">
                <a:cs typeface="Arial" charset="0"/>
              </a:rPr>
              <a:t>£16m health and wellbeing support for GP’s suffering burnout and stress</a:t>
            </a:r>
          </a:p>
          <a:p>
            <a:pPr>
              <a:defRPr/>
            </a:pPr>
            <a:r>
              <a:rPr lang="en-GB" altLang="en-US" sz="1800" dirty="0" smtClean="0">
                <a:cs typeface="Arial" charset="0"/>
              </a:rPr>
              <a:t>Reduced bureaucracy, administrative burdens, legal limits and waste</a:t>
            </a:r>
          </a:p>
          <a:p>
            <a:pPr>
              <a:defRPr/>
            </a:pPr>
            <a:r>
              <a:rPr lang="en-GB" altLang="en-US" sz="1800" dirty="0" smtClean="0">
                <a:cs typeface="Arial" charset="0"/>
              </a:rPr>
              <a:t>£30 million ‘Releasing Time for Patients’ development programme – aimed at releasing capacity in general practice</a:t>
            </a:r>
          </a:p>
          <a:p>
            <a:pPr>
              <a:defRPr/>
            </a:pPr>
            <a:r>
              <a:rPr lang="en-GB" altLang="en-US" sz="1800" dirty="0" smtClean="0">
                <a:cs typeface="Arial" charset="0"/>
              </a:rPr>
              <a:t>New contract measures to stop work shifting from hospitals to general practice unnecessarily from April 2016</a:t>
            </a:r>
          </a:p>
          <a:p>
            <a:pPr>
              <a:lnSpc>
                <a:spcPct val="80000"/>
              </a:lnSpc>
              <a:defRPr/>
            </a:pPr>
            <a:endParaRPr lang="en-GB" altLang="en-US" sz="2000" b="1" dirty="0" smtClean="0"/>
          </a:p>
          <a:p>
            <a:pPr>
              <a:lnSpc>
                <a:spcPct val="80000"/>
              </a:lnSpc>
              <a:defRPr/>
            </a:pPr>
            <a:endParaRPr lang="en-GB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846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121</TotalTime>
  <Words>524</Words>
  <Application>Microsoft Office PowerPoint</Application>
  <PresentationFormat>On-screen Show (4:3)</PresentationFormat>
  <Paragraphs>54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General Practice 5 year Forward View</vt:lpstr>
      <vt:lpstr>The General Practice Five Year Forward View </vt:lpstr>
      <vt:lpstr>Pressures in General Practice</vt:lpstr>
      <vt:lpstr>Migration of Resources </vt:lpstr>
      <vt:lpstr>Investment</vt:lpstr>
      <vt:lpstr>Workforce (1)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Practice 5 year Forward View</dc:title>
  <dc:creator>Diane Ridgway</dc:creator>
  <cp:lastModifiedBy>Diane Ridgway</cp:lastModifiedBy>
  <cp:revision>12</cp:revision>
  <dcterms:created xsi:type="dcterms:W3CDTF">2016-05-12T21:13:43Z</dcterms:created>
  <dcterms:modified xsi:type="dcterms:W3CDTF">2016-06-06T10:21:45Z</dcterms:modified>
</cp:coreProperties>
</file>